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66" r:id="rId4"/>
    <p:sldId id="258" r:id="rId5"/>
    <p:sldId id="267" r:id="rId6"/>
    <p:sldId id="259" r:id="rId7"/>
    <p:sldId id="261" r:id="rId8"/>
    <p:sldId id="262" r:id="rId9"/>
    <p:sldId id="263" r:id="rId10"/>
    <p:sldId id="264" r:id="rId11"/>
    <p:sldId id="260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78" d="100"/>
          <a:sy n="78" d="100"/>
        </p:scale>
        <p:origin x="-1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10/10/2010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10/10/2010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416824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2.2 Derivatives of Polynomial Functions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6800800" cy="4896544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CA" sz="3100" i="1" dirty="0" smtClean="0">
                <a:solidFill>
                  <a:schemeClr val="tx1"/>
                </a:solidFill>
              </a:rPr>
              <a:t>  </a:t>
            </a:r>
            <a:r>
              <a:rPr lang="en-CA" sz="2400" i="1" dirty="0" smtClean="0">
                <a:solidFill>
                  <a:schemeClr val="tx1"/>
                </a:solidFill>
              </a:rPr>
              <a:t>Differentiate means “find the derivative”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 </a:t>
            </a:r>
            <a:r>
              <a:rPr lang="en-CA" sz="2400" i="1" dirty="0" smtClean="0">
                <a:solidFill>
                  <a:schemeClr val="tx1"/>
                </a:solidFill>
              </a:rPr>
              <a:t>A function is said to be differentiable if he derivative exists at a point x=a.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n-CA" sz="2400" i="1" dirty="0" smtClean="0">
                <a:solidFill>
                  <a:schemeClr val="tx1"/>
                </a:solidFill>
              </a:rPr>
              <a:t>NOT Differentiable at x=a means that you cannot find the slope of the tangent at x=a.</a:t>
            </a:r>
          </a:p>
          <a:p>
            <a:pPr marL="639763" lvl="1" indent="-182563" algn="l">
              <a:buFont typeface="Arial" pitchFamily="34" charset="0"/>
              <a:buChar char="•"/>
            </a:pPr>
            <a:r>
              <a:rPr lang="en-CA" sz="2400" i="1" dirty="0" smtClean="0">
                <a:solidFill>
                  <a:schemeClr val="tx1"/>
                </a:solidFill>
              </a:rPr>
              <a:t>Examples (not differentiable at x=a)</a:t>
            </a:r>
          </a:p>
          <a:p>
            <a:pPr marL="639763" lvl="1" indent="-182563" algn="l"/>
            <a:r>
              <a:rPr lang="en-CA" sz="1500" smtClean="0">
                <a:solidFill>
                  <a:schemeClr val="tx1"/>
                </a:solidFill>
              </a:rPr>
              <a:t>CUSP 	VERTICAL  TANGENT	DISCONTINUITY</a:t>
            </a:r>
            <a:endParaRPr lang="en-CA" sz="1500" i="1" dirty="0">
              <a:solidFill>
                <a:schemeClr val="tx1"/>
              </a:solidFill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704088"/>
            <a:ext cx="7139136" cy="492664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1020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Ex. 3</a:t>
            </a:r>
            <a:r>
              <a:rPr lang="en-CA" sz="2400" dirty="0" smtClean="0"/>
              <a:t>: Find the co-ordinates of the point(s) on the graph of </a:t>
            </a:r>
          </a:p>
          <a:p>
            <a:pPr>
              <a:buNone/>
            </a:pPr>
            <a:r>
              <a:rPr lang="en-CA" sz="2400" dirty="0" smtClean="0"/>
              <a:t>			       at which the slope of the tangent is 12.	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59632" y="1844824"/>
          <a:ext cx="1487487" cy="534988"/>
        </p:xfrm>
        <a:graphic>
          <a:graphicData uri="http://schemas.openxmlformats.org/presentationml/2006/ole">
            <p:oleObj spid="_x0000_s7170" name="Equation" r:id="rId3" imgW="634680" imgH="2286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/>
          </a:bodyPr>
          <a:lstStyle/>
          <a:p>
            <a:pPr marL="811213" indent="-811213">
              <a:buNone/>
            </a:pPr>
            <a:r>
              <a:rPr lang="en-CA" sz="2400" u="sng" dirty="0" smtClean="0"/>
              <a:t>Ex. 4: </a:t>
            </a:r>
            <a:r>
              <a:rPr lang="en-CA" sz="2400" dirty="0" smtClean="0"/>
              <a:t>	Tangents are drawn from point (0,-8) to the curve</a:t>
            </a:r>
          </a:p>
          <a:p>
            <a:pPr marL="811213" indent="-811213">
              <a:buNone/>
            </a:pPr>
            <a:r>
              <a:rPr lang="en-CA" sz="2400" dirty="0" smtClean="0"/>
              <a:t>			   . Find the co-ordinates of the  point(s) at which these tangents touch the curve. 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59632" y="1844824"/>
          <a:ext cx="1224136" cy="554359"/>
        </p:xfrm>
        <a:graphic>
          <a:graphicData uri="http://schemas.openxmlformats.org/presentationml/2006/ole">
            <p:oleObj spid="_x0000_s23554" name="Equation" r:id="rId3" imgW="647640" imgH="2286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244408" y="6165304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492664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968552"/>
          </a:xfrm>
        </p:spPr>
        <p:txBody>
          <a:bodyPr>
            <a:normAutofit/>
          </a:bodyPr>
          <a:lstStyle/>
          <a:p>
            <a:pPr marL="811213" indent="-811213">
              <a:buNone/>
            </a:pPr>
            <a:r>
              <a:rPr lang="en-CA" sz="2400" u="sng" dirty="0" smtClean="0"/>
              <a:t>Vocabulary:</a:t>
            </a:r>
          </a:p>
          <a:p>
            <a:pPr marL="811213" indent="-811213">
              <a:buNone/>
            </a:pPr>
            <a:r>
              <a:rPr lang="en-CA" sz="2400" i="1" dirty="0" smtClean="0"/>
              <a:t>Derivative: </a:t>
            </a:r>
          </a:p>
          <a:p>
            <a:pPr marL="354013" indent="-354013"/>
            <a:r>
              <a:rPr lang="en-CA" sz="2400" dirty="0" smtClean="0"/>
              <a:t>Also known as instantaneous rate of change with respect to the variable.</a:t>
            </a:r>
          </a:p>
          <a:p>
            <a:pPr marL="811213" indent="-811213">
              <a:buNone/>
            </a:pPr>
            <a:r>
              <a:rPr lang="en-CA" sz="2400" i="1" dirty="0" smtClean="0"/>
              <a:t>Displacement, </a:t>
            </a:r>
          </a:p>
          <a:p>
            <a:pPr marL="354013" indent="-354013"/>
            <a:r>
              <a:rPr lang="en-CA" sz="2400" dirty="0" smtClean="0"/>
              <a:t>Change in position.</a:t>
            </a:r>
          </a:p>
          <a:p>
            <a:pPr marL="811213" indent="-811213">
              <a:buNone/>
            </a:pPr>
            <a:r>
              <a:rPr lang="en-CA" sz="2400" i="1" dirty="0" smtClean="0"/>
              <a:t>Velocity, </a:t>
            </a:r>
          </a:p>
          <a:p>
            <a:pPr marL="354013" indent="-354013"/>
            <a:r>
              <a:rPr lang="en-CA" sz="2400" dirty="0" smtClean="0"/>
              <a:t>Rate of change of position with respect to time. </a:t>
            </a:r>
          </a:p>
          <a:p>
            <a:pPr marL="811213" indent="-811213">
              <a:buNone/>
            </a:pPr>
            <a:r>
              <a:rPr lang="en-CA" sz="2400" i="1" dirty="0" smtClean="0"/>
              <a:t>Acceleration,  </a:t>
            </a:r>
          </a:p>
          <a:p>
            <a:pPr marL="354013" indent="-354013"/>
            <a:r>
              <a:rPr lang="en-CA" sz="2400" dirty="0" smtClean="0"/>
              <a:t>Rate of change of velocity with respect to time.</a:t>
            </a:r>
          </a:p>
          <a:p>
            <a:pPr marL="354013" indent="-354013"/>
            <a:endParaRPr lang="en-CA" sz="2400" dirty="0" smtClean="0"/>
          </a:p>
          <a:p>
            <a:pPr marL="354013" indent="-354013"/>
            <a:endParaRPr lang="en-C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403648" y="3861048"/>
          <a:ext cx="718940" cy="481836"/>
        </p:xfrm>
        <a:graphic>
          <a:graphicData uri="http://schemas.openxmlformats.org/presentationml/2006/ole">
            <p:oleObj spid="_x0000_s24579" name="Equation" r:id="rId3" imgW="266400" imgH="2412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195736" y="2996952"/>
          <a:ext cx="659442" cy="432048"/>
        </p:xfrm>
        <a:graphic>
          <a:graphicData uri="http://schemas.openxmlformats.org/presentationml/2006/ole">
            <p:oleObj spid="_x0000_s24580" name="Equation" r:id="rId4" imgW="368280" imgH="24120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051720" y="4797152"/>
          <a:ext cx="504056" cy="435321"/>
        </p:xfrm>
        <a:graphic>
          <a:graphicData uri="http://schemas.openxmlformats.org/presentationml/2006/ole">
            <p:oleObj spid="_x0000_s24581" name="Equation" r:id="rId5" imgW="279360" imgH="241200" progId="Equation.DSMT4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6804025" y="5013325"/>
          <a:ext cx="1681163" cy="696913"/>
        </p:xfrm>
        <a:graphic>
          <a:graphicData uri="http://schemas.openxmlformats.org/presentationml/2006/ole">
            <p:oleObj spid="_x0000_s24582" name="Equation" r:id="rId6" imgW="1041120" imgH="431640" progId="Equation.DSMT4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6881813" y="4048125"/>
          <a:ext cx="1598612" cy="749300"/>
        </p:xfrm>
        <a:graphic>
          <a:graphicData uri="http://schemas.openxmlformats.org/presentationml/2006/ole">
            <p:oleObj spid="_x0000_s24583" name="Equation" r:id="rId7" imgW="1015920" imgH="431640" progId="Equation.DSMT4">
              <p:embed/>
            </p:oleObj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7884368" y="6237312"/>
            <a:ext cx="93610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704088"/>
            <a:ext cx="7499176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Constant rule and Power rule</a:t>
            </a:r>
          </a:p>
          <a:p>
            <a:pPr>
              <a:buNone/>
            </a:pPr>
            <a:r>
              <a:rPr lang="en-CA" sz="2400" u="sng" dirty="0" smtClean="0"/>
              <a:t>Constant Rule:</a:t>
            </a:r>
          </a:p>
          <a:p>
            <a:pPr>
              <a:buNone/>
            </a:pPr>
            <a:r>
              <a:rPr lang="en-CA" sz="2400" dirty="0" smtClean="0"/>
              <a:t>    If 		  where k is a constant then</a:t>
            </a:r>
          </a:p>
          <a:p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			      (Prime notation)            </a:t>
            </a:r>
          </a:p>
          <a:p>
            <a:pPr>
              <a:buNone/>
            </a:pPr>
            <a:r>
              <a:rPr lang="en-CA" sz="2400" dirty="0"/>
              <a:t>	</a:t>
            </a:r>
            <a:endParaRPr lang="en-CA" sz="2400" dirty="0" smtClean="0"/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	OR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			       (Leibniz notation)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5616" y="2564904"/>
          <a:ext cx="1269141" cy="451250"/>
        </p:xfrm>
        <a:graphic>
          <a:graphicData uri="http://schemas.openxmlformats.org/presentationml/2006/ole">
            <p:oleObj spid="_x0000_s1026" name="Equation" r:id="rId4" imgW="571320" imgH="20304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71600" y="3356992"/>
          <a:ext cx="1665862" cy="504056"/>
        </p:xfrm>
        <a:graphic>
          <a:graphicData uri="http://schemas.openxmlformats.org/presentationml/2006/ole">
            <p:oleObj spid="_x0000_s1027" name="Equation" r:id="rId5" imgW="59688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31640" y="5013176"/>
          <a:ext cx="1175356" cy="792088"/>
        </p:xfrm>
        <a:graphic>
          <a:graphicData uri="http://schemas.openxmlformats.org/presentationml/2006/ole">
            <p:oleObj spid="_x0000_s1028" name="Equation" r:id="rId6" imgW="583920" imgH="39348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704088"/>
            <a:ext cx="7499176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Proof  of Constant Rule:</a:t>
            </a:r>
          </a:p>
          <a:p>
            <a:pPr>
              <a:buNone/>
            </a:pPr>
            <a:r>
              <a:rPr lang="en-CA" sz="2400" dirty="0" smtClean="0"/>
              <a:t>    </a:t>
            </a:r>
          </a:p>
          <a:p>
            <a:pPr>
              <a:buNone/>
            </a:pPr>
            <a:r>
              <a:rPr lang="en-CA" sz="2400" dirty="0" smtClean="0"/>
              <a:t>			</a:t>
            </a:r>
          </a:p>
          <a:p>
            <a:pPr>
              <a:buNone/>
            </a:pPr>
            <a:r>
              <a:rPr lang="en-CA" sz="2400" dirty="0"/>
              <a:t>	</a:t>
            </a:r>
            <a:endParaRPr lang="en-CA" sz="2400" dirty="0" smtClean="0"/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	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			</a:t>
            </a:r>
            <a:endParaRPr lang="en-C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59632" y="2420888"/>
          <a:ext cx="5137151" cy="3086100"/>
        </p:xfrm>
        <a:graphic>
          <a:graphicData uri="http://schemas.openxmlformats.org/presentationml/2006/ole">
            <p:oleObj spid="_x0000_s26627" name="Equation" r:id="rId4" imgW="1841400" imgH="139680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Power Rule:</a:t>
            </a:r>
          </a:p>
          <a:p>
            <a:pPr>
              <a:buNone/>
            </a:pPr>
            <a:r>
              <a:rPr lang="en-CA" sz="2400" dirty="0" smtClean="0"/>
              <a:t>If 			then:</a:t>
            </a:r>
          </a:p>
          <a:p>
            <a:pPr>
              <a:buNone/>
            </a:pPr>
            <a:r>
              <a:rPr lang="en-CA" sz="2400" dirty="0" smtClean="0"/>
              <a:t>                                           where x is one term</a:t>
            </a:r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                                      where n is a real #	</a:t>
            </a:r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OR</a:t>
            </a:r>
          </a:p>
          <a:p>
            <a:pPr>
              <a:buNone/>
            </a:pPr>
            <a:r>
              <a:rPr lang="en-CA" sz="2400" dirty="0"/>
              <a:t>	</a:t>
            </a:r>
            <a:r>
              <a:rPr lang="en-CA" sz="2400" dirty="0" smtClean="0"/>
              <a:t>		      	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71600" y="2060848"/>
          <a:ext cx="1291259" cy="474340"/>
        </p:xfrm>
        <a:graphic>
          <a:graphicData uri="http://schemas.openxmlformats.org/presentationml/2006/ole">
            <p:oleObj spid="_x0000_s2050" name="Equation" r:id="rId3" imgW="622080" imgH="22860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71600" y="2564904"/>
          <a:ext cx="1592177" cy="447800"/>
        </p:xfrm>
        <a:graphic>
          <a:graphicData uri="http://schemas.openxmlformats.org/presentationml/2006/ole">
            <p:oleObj spid="_x0000_s2051" name="Equation" r:id="rId4" imgW="812520" imgH="228600" progId="Equation.DSMT4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115616" y="4077072"/>
          <a:ext cx="1598257" cy="787201"/>
        </p:xfrm>
        <a:graphic>
          <a:graphicData uri="http://schemas.openxmlformats.org/presentationml/2006/ole">
            <p:oleObj spid="_x0000_s2052" name="Equation" r:id="rId5" imgW="850680" imgH="41904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28384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962400" y="3213100"/>
          <a:ext cx="1219200" cy="431800"/>
        </p:xfrm>
        <a:graphic>
          <a:graphicData uri="http://schemas.openxmlformats.org/presentationml/2006/ole">
            <p:oleObj spid="_x0000_s2053" name="Equation" r:id="rId6" imgW="1218960" imgH="431640" progId="Equation.DSMT4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3962400" y="3213100"/>
          <a:ext cx="1219200" cy="431800"/>
        </p:xfrm>
        <a:graphic>
          <a:graphicData uri="http://schemas.openxmlformats.org/presentationml/2006/ole">
            <p:oleObj spid="_x0000_s2054" name="Equation" r:id="rId7" imgW="121896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04088"/>
            <a:ext cx="7283152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Proof of Power Rule: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28384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642270" y="2564904"/>
          <a:ext cx="7645189" cy="3428554"/>
        </p:xfrm>
        <a:graphic>
          <a:graphicData uri="http://schemas.openxmlformats.org/presentationml/2006/ole">
            <p:oleObj spid="_x0000_s27655" name="Equation" r:id="rId3" imgW="4394160" imgH="248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400" u="sng" dirty="0" smtClean="0"/>
              <a:t>Ex. 1: </a:t>
            </a:r>
            <a:r>
              <a:rPr lang="en-CA" sz="2400" dirty="0" smtClean="0"/>
              <a:t>Differentiate with respect to x:</a:t>
            </a:r>
          </a:p>
          <a:p>
            <a:pPr>
              <a:buNone/>
            </a:pPr>
            <a:r>
              <a:rPr lang="en-CA" dirty="0" smtClean="0"/>
              <a:t>a) 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584" y="1772816"/>
          <a:ext cx="4611941" cy="624844"/>
        </p:xfrm>
        <a:graphic>
          <a:graphicData uri="http://schemas.openxmlformats.org/presentationml/2006/ole">
            <p:oleObj spid="_x0000_s3074" name="Equation" r:id="rId3" imgW="1968480" imgH="2664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704088"/>
            <a:ext cx="7931224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b) 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5616" y="1484784"/>
          <a:ext cx="3333750" cy="476250"/>
        </p:xfrm>
        <a:graphic>
          <a:graphicData uri="http://schemas.openxmlformats.org/presentationml/2006/ole">
            <p:oleObj spid="_x0000_s4098" name="Equation" r:id="rId3" imgW="1422360" imgH="203040" progId="Equation.DSMT4">
              <p:embed/>
            </p:oleObj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752872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04088"/>
            <a:ext cx="7715200" cy="492664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CA" dirty="0"/>
              <a:t>c</a:t>
            </a:r>
            <a:r>
              <a:rPr lang="en-CA" dirty="0" smtClean="0"/>
              <a:t>) </a:t>
            </a:r>
            <a:endParaRPr lang="en-C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15616" y="1196752"/>
          <a:ext cx="1606550" cy="1012825"/>
        </p:xfrm>
        <a:graphic>
          <a:graphicData uri="http://schemas.openxmlformats.org/presentationml/2006/ole">
            <p:oleObj spid="_x0000_s5122" name="Equation" r:id="rId3" imgW="685800" imgH="43164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165304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704088"/>
            <a:ext cx="7139136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2.2 Derivatives of Polynomial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373616" cy="51020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Ex. 2</a:t>
            </a:r>
            <a:r>
              <a:rPr lang="en-CA" sz="2400" dirty="0" smtClean="0"/>
              <a:t>: Find the slope of the tangent line to the curve 			                       at x=1</a:t>
            </a:r>
            <a:endParaRPr lang="en-CA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87624" y="1916832"/>
          <a:ext cx="2232025" cy="534988"/>
        </p:xfrm>
        <a:graphic>
          <a:graphicData uri="http://schemas.openxmlformats.org/presentationml/2006/ole">
            <p:oleObj spid="_x0000_s6146" name="Equation" r:id="rId3" imgW="952200" imgH="2286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72400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</TotalTime>
  <Words>270</Words>
  <Application>Microsoft Office PowerPoint</Application>
  <PresentationFormat>On-screen Show (4:3)</PresentationFormat>
  <Paragraphs>83</Paragraphs>
  <Slides>12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Flow</vt:lpstr>
      <vt:lpstr>Equation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  <vt:lpstr>2.2 Derivatives of Polynomial Functions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73</cp:revision>
  <dcterms:created xsi:type="dcterms:W3CDTF">2010-09-21T17:07:38Z</dcterms:created>
  <dcterms:modified xsi:type="dcterms:W3CDTF">2010-10-10T21:30:39Z</dcterms:modified>
</cp:coreProperties>
</file>